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256" r:id="rId2"/>
    <p:sldId id="257" r:id="rId3"/>
    <p:sldId id="258" r:id="rId4"/>
    <p:sldId id="259" r:id="rId5"/>
    <p:sldId id="260" r:id="rId6"/>
    <p:sldId id="261" r:id="rId7"/>
    <p:sldId id="262" r:id="rId8"/>
    <p:sldId id="263" r:id="rId9"/>
    <p:sldId id="265"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261" autoAdjust="0"/>
  </p:normalViewPr>
  <p:slideViewPr>
    <p:cSldViewPr>
      <p:cViewPr varScale="1">
        <p:scale>
          <a:sx n="76" d="100"/>
          <a:sy n="76" d="100"/>
        </p:scale>
        <p:origin x="1642" y="53"/>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064A37-C89C-4ECC-8ABA-0AD73B7DAA04}" type="datetimeFigureOut">
              <a:rPr lang="en-AU" smtClean="0"/>
              <a:t>3/07/2024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50EBC2-4E6E-48FC-A53A-0514E2DA7529}" type="slidenum">
              <a:rPr lang="en-AU" smtClean="0"/>
              <a:t>‹#›</a:t>
            </a:fld>
            <a:endParaRPr lang="en-AU"/>
          </a:p>
        </p:txBody>
      </p:sp>
    </p:spTree>
    <p:extLst>
      <p:ext uri="{BB962C8B-B14F-4D97-AF65-F5344CB8AC3E}">
        <p14:creationId xmlns:p14="http://schemas.microsoft.com/office/powerpoint/2010/main" val="38906481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Add statement</a:t>
            </a:r>
            <a:r>
              <a:rPr lang="en-AU" baseline="0" dirty="0"/>
              <a:t> from p149 re the high risk profile of the site</a:t>
            </a:r>
            <a:endParaRPr lang="en-AU" dirty="0"/>
          </a:p>
        </p:txBody>
      </p:sp>
      <p:sp>
        <p:nvSpPr>
          <p:cNvPr id="4" name="Slide Number Placeholder 3"/>
          <p:cNvSpPr>
            <a:spLocks noGrp="1"/>
          </p:cNvSpPr>
          <p:nvPr>
            <p:ph type="sldNum" sz="quarter" idx="10"/>
          </p:nvPr>
        </p:nvSpPr>
        <p:spPr/>
        <p:txBody>
          <a:bodyPr/>
          <a:lstStyle/>
          <a:p>
            <a:fld id="{D650EBC2-4E6E-48FC-A53A-0514E2DA7529}" type="slidenum">
              <a:rPr lang="en-AU" smtClean="0"/>
              <a:t>7</a:t>
            </a:fld>
            <a:endParaRPr lang="en-AU"/>
          </a:p>
        </p:txBody>
      </p:sp>
    </p:spTree>
    <p:extLst>
      <p:ext uri="{BB962C8B-B14F-4D97-AF65-F5344CB8AC3E}">
        <p14:creationId xmlns:p14="http://schemas.microsoft.com/office/powerpoint/2010/main" val="21412404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D650EBC2-4E6E-48FC-A53A-0514E2DA7529}" type="slidenum">
              <a:rPr lang="en-AU" smtClean="0"/>
              <a:t>8</a:t>
            </a:fld>
            <a:endParaRPr lang="en-AU"/>
          </a:p>
        </p:txBody>
      </p:sp>
    </p:spTree>
    <p:extLst>
      <p:ext uri="{BB962C8B-B14F-4D97-AF65-F5344CB8AC3E}">
        <p14:creationId xmlns:p14="http://schemas.microsoft.com/office/powerpoint/2010/main" val="1132899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CC163941-8A3D-4682-82E3-FC74C3675088}" type="datetimeFigureOut">
              <a:rPr lang="en-AU" smtClean="0"/>
              <a:t>3/07/2024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BCC2C97-1176-4681-8BBB-14AF28385292}" type="slidenum">
              <a:rPr lang="en-AU" smtClean="0"/>
              <a:t>‹#›</a:t>
            </a:fld>
            <a:endParaRPr lang="en-AU"/>
          </a:p>
        </p:txBody>
      </p:sp>
    </p:spTree>
    <p:extLst>
      <p:ext uri="{BB962C8B-B14F-4D97-AF65-F5344CB8AC3E}">
        <p14:creationId xmlns:p14="http://schemas.microsoft.com/office/powerpoint/2010/main" val="1797235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CC163941-8A3D-4682-82E3-FC74C3675088}" type="datetimeFigureOut">
              <a:rPr lang="en-AU" smtClean="0"/>
              <a:t>3/07/2024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BCC2C97-1176-4681-8BBB-14AF28385292}" type="slidenum">
              <a:rPr lang="en-AU" smtClean="0"/>
              <a:t>‹#›</a:t>
            </a:fld>
            <a:endParaRPr lang="en-AU"/>
          </a:p>
        </p:txBody>
      </p:sp>
    </p:spTree>
    <p:extLst>
      <p:ext uri="{BB962C8B-B14F-4D97-AF65-F5344CB8AC3E}">
        <p14:creationId xmlns:p14="http://schemas.microsoft.com/office/powerpoint/2010/main" val="4003820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CC163941-8A3D-4682-82E3-FC74C3675088}" type="datetimeFigureOut">
              <a:rPr lang="en-AU" smtClean="0"/>
              <a:t>3/07/2024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BCC2C97-1176-4681-8BBB-14AF28385292}" type="slidenum">
              <a:rPr lang="en-AU" smtClean="0"/>
              <a:t>‹#›</a:t>
            </a:fld>
            <a:endParaRPr lang="en-AU"/>
          </a:p>
        </p:txBody>
      </p:sp>
    </p:spTree>
    <p:extLst>
      <p:ext uri="{BB962C8B-B14F-4D97-AF65-F5344CB8AC3E}">
        <p14:creationId xmlns:p14="http://schemas.microsoft.com/office/powerpoint/2010/main" val="419353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CC163941-8A3D-4682-82E3-FC74C3675088}" type="datetimeFigureOut">
              <a:rPr lang="en-AU" smtClean="0"/>
              <a:t>3/07/2024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BCC2C97-1176-4681-8BBB-14AF28385292}" type="slidenum">
              <a:rPr lang="en-AU" smtClean="0"/>
              <a:t>‹#›</a:t>
            </a:fld>
            <a:endParaRPr lang="en-AU"/>
          </a:p>
        </p:txBody>
      </p:sp>
    </p:spTree>
    <p:extLst>
      <p:ext uri="{BB962C8B-B14F-4D97-AF65-F5344CB8AC3E}">
        <p14:creationId xmlns:p14="http://schemas.microsoft.com/office/powerpoint/2010/main" val="358004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163941-8A3D-4682-82E3-FC74C3675088}" type="datetimeFigureOut">
              <a:rPr lang="en-AU" smtClean="0"/>
              <a:t>3/07/2024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BCC2C97-1176-4681-8BBB-14AF28385292}" type="slidenum">
              <a:rPr lang="en-AU" smtClean="0"/>
              <a:t>‹#›</a:t>
            </a:fld>
            <a:endParaRPr lang="en-AU"/>
          </a:p>
        </p:txBody>
      </p:sp>
    </p:spTree>
    <p:extLst>
      <p:ext uri="{BB962C8B-B14F-4D97-AF65-F5344CB8AC3E}">
        <p14:creationId xmlns:p14="http://schemas.microsoft.com/office/powerpoint/2010/main" val="1059953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CC163941-8A3D-4682-82E3-FC74C3675088}" type="datetimeFigureOut">
              <a:rPr lang="en-AU" smtClean="0"/>
              <a:t>3/07/2024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BCC2C97-1176-4681-8BBB-14AF28385292}" type="slidenum">
              <a:rPr lang="en-AU" smtClean="0"/>
              <a:t>‹#›</a:t>
            </a:fld>
            <a:endParaRPr lang="en-AU"/>
          </a:p>
        </p:txBody>
      </p:sp>
    </p:spTree>
    <p:extLst>
      <p:ext uri="{BB962C8B-B14F-4D97-AF65-F5344CB8AC3E}">
        <p14:creationId xmlns:p14="http://schemas.microsoft.com/office/powerpoint/2010/main" val="3242559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CC163941-8A3D-4682-82E3-FC74C3675088}" type="datetimeFigureOut">
              <a:rPr lang="en-AU" smtClean="0"/>
              <a:t>3/07/2024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DBCC2C97-1176-4681-8BBB-14AF28385292}" type="slidenum">
              <a:rPr lang="en-AU" smtClean="0"/>
              <a:t>‹#›</a:t>
            </a:fld>
            <a:endParaRPr lang="en-AU"/>
          </a:p>
        </p:txBody>
      </p:sp>
    </p:spTree>
    <p:extLst>
      <p:ext uri="{BB962C8B-B14F-4D97-AF65-F5344CB8AC3E}">
        <p14:creationId xmlns:p14="http://schemas.microsoft.com/office/powerpoint/2010/main" val="1704287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CC163941-8A3D-4682-82E3-FC74C3675088}" type="datetimeFigureOut">
              <a:rPr lang="en-AU" smtClean="0"/>
              <a:t>3/07/2024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DBCC2C97-1176-4681-8BBB-14AF28385292}" type="slidenum">
              <a:rPr lang="en-AU" smtClean="0"/>
              <a:t>‹#›</a:t>
            </a:fld>
            <a:endParaRPr lang="en-AU"/>
          </a:p>
        </p:txBody>
      </p:sp>
    </p:spTree>
    <p:extLst>
      <p:ext uri="{BB962C8B-B14F-4D97-AF65-F5344CB8AC3E}">
        <p14:creationId xmlns:p14="http://schemas.microsoft.com/office/powerpoint/2010/main" val="3389934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163941-8A3D-4682-82E3-FC74C3675088}" type="datetimeFigureOut">
              <a:rPr lang="en-AU" smtClean="0"/>
              <a:t>3/07/2024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DBCC2C97-1176-4681-8BBB-14AF28385292}" type="slidenum">
              <a:rPr lang="en-AU" smtClean="0"/>
              <a:t>‹#›</a:t>
            </a:fld>
            <a:endParaRPr lang="en-AU"/>
          </a:p>
        </p:txBody>
      </p:sp>
    </p:spTree>
    <p:extLst>
      <p:ext uri="{BB962C8B-B14F-4D97-AF65-F5344CB8AC3E}">
        <p14:creationId xmlns:p14="http://schemas.microsoft.com/office/powerpoint/2010/main" val="3432913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C163941-8A3D-4682-82E3-FC74C3675088}" type="datetimeFigureOut">
              <a:rPr lang="en-AU" smtClean="0"/>
              <a:t>3/07/2024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BCC2C97-1176-4681-8BBB-14AF28385292}" type="slidenum">
              <a:rPr lang="en-AU" smtClean="0"/>
              <a:t>‹#›</a:t>
            </a:fld>
            <a:endParaRPr lang="en-AU"/>
          </a:p>
        </p:txBody>
      </p:sp>
    </p:spTree>
    <p:extLst>
      <p:ext uri="{BB962C8B-B14F-4D97-AF65-F5344CB8AC3E}">
        <p14:creationId xmlns:p14="http://schemas.microsoft.com/office/powerpoint/2010/main" val="1927266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C163941-8A3D-4682-82E3-FC74C3675088}" type="datetimeFigureOut">
              <a:rPr lang="en-AU" smtClean="0"/>
              <a:t>3/07/2024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BCC2C97-1176-4681-8BBB-14AF28385292}" type="slidenum">
              <a:rPr lang="en-AU" smtClean="0"/>
              <a:t>‹#›</a:t>
            </a:fld>
            <a:endParaRPr lang="en-AU"/>
          </a:p>
        </p:txBody>
      </p:sp>
    </p:spTree>
    <p:extLst>
      <p:ext uri="{BB962C8B-B14F-4D97-AF65-F5344CB8AC3E}">
        <p14:creationId xmlns:p14="http://schemas.microsoft.com/office/powerpoint/2010/main" val="246865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163941-8A3D-4682-82E3-FC74C3675088}" type="datetimeFigureOut">
              <a:rPr lang="en-AU" smtClean="0"/>
              <a:t>3/07/2024</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CC2C97-1176-4681-8BBB-14AF28385292}" type="slidenum">
              <a:rPr lang="en-AU" smtClean="0"/>
              <a:t>‹#›</a:t>
            </a:fld>
            <a:endParaRPr lang="en-AU"/>
          </a:p>
        </p:txBody>
      </p:sp>
    </p:spTree>
    <p:extLst>
      <p:ext uri="{BB962C8B-B14F-4D97-AF65-F5344CB8AC3E}">
        <p14:creationId xmlns:p14="http://schemas.microsoft.com/office/powerpoint/2010/main" val="68275610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91023"/>
            <a:ext cx="7772400" cy="1470025"/>
          </a:xfrm>
        </p:spPr>
        <p:style>
          <a:lnRef idx="2">
            <a:schemeClr val="accent3">
              <a:shade val="50000"/>
            </a:schemeClr>
          </a:lnRef>
          <a:fillRef idx="1">
            <a:schemeClr val="accent3"/>
          </a:fillRef>
          <a:effectRef idx="0">
            <a:schemeClr val="accent3"/>
          </a:effectRef>
          <a:fontRef idx="minor">
            <a:schemeClr val="lt1"/>
          </a:fontRef>
        </p:style>
        <p:txBody>
          <a:bodyPr/>
          <a:lstStyle/>
          <a:p>
            <a:r>
              <a:rPr lang="en-AU" dirty="0">
                <a:latin typeface="Times New Roman" panose="02020603050405020304" pitchFamily="18" charset="0"/>
                <a:cs typeface="Times New Roman" panose="02020603050405020304" pitchFamily="18" charset="0"/>
              </a:rPr>
              <a:t>Presentation to SNPP</a:t>
            </a:r>
            <a:br>
              <a:rPr lang="en-AU" dirty="0">
                <a:latin typeface="Times New Roman" panose="02020603050405020304" pitchFamily="18" charset="0"/>
                <a:cs typeface="Times New Roman" panose="02020603050405020304" pitchFamily="18" charset="0"/>
              </a:rPr>
            </a:br>
            <a:r>
              <a:rPr lang="en-AU" sz="3200" dirty="0">
                <a:latin typeface="Times New Roman" panose="02020603050405020304" pitchFamily="18" charset="0"/>
                <a:cs typeface="Times New Roman" panose="02020603050405020304" pitchFamily="18" charset="0"/>
              </a:rPr>
              <a:t>Kathy Cowley, President, FOKE</a:t>
            </a:r>
            <a:endParaRPr lang="en-AU"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371600" y="4340696"/>
            <a:ext cx="6400800" cy="1752600"/>
          </a:xfrm>
        </p:spPr>
        <p:txBody>
          <a:bodyPr>
            <a:normAutofit/>
          </a:bodyPr>
          <a:lstStyle/>
          <a:p>
            <a:r>
              <a:rPr lang="en-AU" sz="2800" dirty="0">
                <a:latin typeface="Times New Roman" panose="02020603050405020304" pitchFamily="18" charset="0"/>
                <a:cs typeface="Times New Roman" panose="02020603050405020304" pitchFamily="18" charset="0"/>
              </a:rPr>
              <a:t>Lourdes Retirement Village </a:t>
            </a:r>
          </a:p>
          <a:p>
            <a:r>
              <a:rPr lang="en-AU" sz="2800" dirty="0">
                <a:latin typeface="Times New Roman" panose="02020603050405020304" pitchFamily="18" charset="0"/>
                <a:cs typeface="Times New Roman" panose="02020603050405020304" pitchFamily="18" charset="0"/>
              </a:rPr>
              <a:t>Planning Proposal 2022-658</a:t>
            </a:r>
          </a:p>
          <a:p>
            <a:r>
              <a:rPr lang="en-AU" sz="2800" dirty="0">
                <a:latin typeface="Times New Roman" panose="02020603050405020304" pitchFamily="18" charset="0"/>
                <a:cs typeface="Times New Roman" panose="02020603050405020304" pitchFamily="18" charset="0"/>
              </a:rPr>
              <a:t>15 December 2023</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920" y="188640"/>
            <a:ext cx="1367835" cy="2016224"/>
          </a:xfrm>
          <a:prstGeom prst="rect">
            <a:avLst/>
          </a:prstGeom>
          <a:ln/>
        </p:spPr>
        <p:style>
          <a:lnRef idx="1">
            <a:schemeClr val="accent3"/>
          </a:lnRef>
          <a:fillRef idx="2">
            <a:schemeClr val="accent3"/>
          </a:fillRef>
          <a:effectRef idx="1">
            <a:schemeClr val="accent3"/>
          </a:effectRef>
          <a:fontRef idx="minor">
            <a:schemeClr val="dk1"/>
          </a:fontRef>
        </p:style>
      </p:pic>
    </p:spTree>
    <p:extLst>
      <p:ext uri="{BB962C8B-B14F-4D97-AF65-F5344CB8AC3E}">
        <p14:creationId xmlns:p14="http://schemas.microsoft.com/office/powerpoint/2010/main" val="17162750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r>
              <a:rPr lang="en-AU" dirty="0"/>
              <a:t>Conclusion – keep R2, reduce HOB, FSR</a:t>
            </a:r>
          </a:p>
        </p:txBody>
      </p:sp>
      <p:sp>
        <p:nvSpPr>
          <p:cNvPr id="3" name="Content Placeholder 2"/>
          <p:cNvSpPr>
            <a:spLocks noGrp="1"/>
          </p:cNvSpPr>
          <p:nvPr>
            <p:ph idx="1"/>
          </p:nvPr>
        </p:nvSpPr>
        <p:spPr>
          <a:xfrm>
            <a:off x="457200" y="1523925"/>
            <a:ext cx="8229600" cy="4857403"/>
          </a:xfrm>
        </p:spPr>
        <p:txBody>
          <a:bodyPr>
            <a:normAutofit fontScale="62500" lnSpcReduction="20000"/>
          </a:bodyPr>
          <a:lstStyle/>
          <a:p>
            <a:r>
              <a:rPr lang="en-AU" dirty="0">
                <a:latin typeface="Times New Roman" panose="02020603050405020304" pitchFamily="18" charset="0"/>
                <a:cs typeface="Times New Roman" panose="02020603050405020304" pitchFamily="18" charset="0"/>
              </a:rPr>
              <a:t>Our concerns have not been addressed. Including areas zoned C2 and removing four townhouses does not go far enough.</a:t>
            </a:r>
          </a:p>
          <a:p>
            <a:r>
              <a:rPr lang="en-AU" dirty="0">
                <a:latin typeface="Times New Roman" panose="02020603050405020304" pitchFamily="18" charset="0"/>
                <a:cs typeface="Times New Roman" panose="02020603050405020304" pitchFamily="18" charset="0"/>
              </a:rPr>
              <a:t>The population on this site should not be allowed to double and townhouses should not be built in the </a:t>
            </a:r>
            <a:r>
              <a:rPr lang="en-AU" dirty="0" err="1">
                <a:latin typeface="Times New Roman" panose="02020603050405020304" pitchFamily="18" charset="0"/>
                <a:cs typeface="Times New Roman" panose="02020603050405020304" pitchFamily="18" charset="0"/>
              </a:rPr>
              <a:t>flamezone</a:t>
            </a:r>
            <a:r>
              <a:rPr lang="en-AU" dirty="0">
                <a:latin typeface="Times New Roman" panose="02020603050405020304" pitchFamily="18" charset="0"/>
                <a:cs typeface="Times New Roman" panose="02020603050405020304" pitchFamily="18" charset="0"/>
              </a:rPr>
              <a:t>. </a:t>
            </a:r>
          </a:p>
          <a:p>
            <a:r>
              <a:rPr lang="en-AU" dirty="0">
                <a:latin typeface="Times New Roman" panose="02020603050405020304" pitchFamily="18" charset="0"/>
                <a:cs typeface="Times New Roman" panose="02020603050405020304" pitchFamily="18" charset="0"/>
              </a:rPr>
              <a:t>Instead, defendable space must be provided to protect the lives of residents and firefighters, consistent with PBP 2019.</a:t>
            </a:r>
          </a:p>
          <a:p>
            <a:r>
              <a:rPr lang="en-AU" dirty="0">
                <a:latin typeface="Times New Roman" panose="02020603050405020304" pitchFamily="18" charset="0"/>
                <a:cs typeface="Times New Roman" panose="02020603050405020304" pitchFamily="18" charset="0"/>
              </a:rPr>
              <a:t>To achieve this, we ask that you </a:t>
            </a:r>
          </a:p>
          <a:p>
            <a:pPr lvl="1"/>
            <a:r>
              <a:rPr lang="en-AU" dirty="0">
                <a:latin typeface="Times New Roman" panose="02020603050405020304" pitchFamily="18" charset="0"/>
                <a:cs typeface="Times New Roman" panose="02020603050405020304" pitchFamily="18" charset="0"/>
              </a:rPr>
              <a:t>maintain R2 zoning across the site (in addition to proposed C2 zoning), </a:t>
            </a:r>
          </a:p>
          <a:p>
            <a:pPr lvl="1"/>
            <a:r>
              <a:rPr lang="en-AU" dirty="0">
                <a:latin typeface="Times New Roman" panose="02020603050405020304" pitchFamily="18" charset="0"/>
                <a:cs typeface="Times New Roman" panose="02020603050405020304" pitchFamily="18" charset="0"/>
              </a:rPr>
              <a:t>reduce degree of change to height and FSR controls, and </a:t>
            </a:r>
          </a:p>
          <a:p>
            <a:pPr lvl="1"/>
            <a:r>
              <a:rPr lang="en-AU" dirty="0">
                <a:latin typeface="Times New Roman" panose="02020603050405020304" pitchFamily="18" charset="0"/>
                <a:cs typeface="Times New Roman" panose="02020603050405020304" pitchFamily="18" charset="0"/>
              </a:rPr>
              <a:t>ensure no development occurs adjacent to bushland – consistent with the </a:t>
            </a:r>
            <a:r>
              <a:rPr lang="en-AU" dirty="0" err="1">
                <a:latin typeface="Times New Roman" panose="02020603050405020304" pitchFamily="18" charset="0"/>
                <a:cs typeface="Times New Roman" panose="02020603050405020304" pitchFamily="18" charset="0"/>
              </a:rPr>
              <a:t>BlackAsh</a:t>
            </a:r>
            <a:r>
              <a:rPr lang="en-AU" dirty="0">
                <a:latin typeface="Times New Roman" panose="02020603050405020304" pitchFamily="18" charset="0"/>
                <a:cs typeface="Times New Roman" panose="02020603050405020304" pitchFamily="18" charset="0"/>
              </a:rPr>
              <a:t> design strategy, PBP 2019 and the SNPP’s 2018 decision which contemplated the need to have no development adjacent to bushland to manage fire risks.</a:t>
            </a:r>
          </a:p>
          <a:p>
            <a:r>
              <a:rPr lang="en-AU" dirty="0">
                <a:latin typeface="Times New Roman" panose="02020603050405020304" pitchFamily="18" charset="0"/>
                <a:cs typeface="Times New Roman" panose="02020603050405020304" pitchFamily="18" charset="0"/>
              </a:rPr>
              <a:t>You have a duty of care to protect life. The risks posed by this proposal are clearly laid out in the Council submission. </a:t>
            </a:r>
          </a:p>
          <a:p>
            <a:r>
              <a:rPr lang="en-AU" dirty="0">
                <a:latin typeface="Times New Roman" panose="02020603050405020304" pitchFamily="18" charset="0"/>
                <a:cs typeface="Times New Roman" panose="02020603050405020304" pitchFamily="18" charset="0"/>
              </a:rPr>
              <a:t>As Council says, it would be negligent to approve this proposal.</a:t>
            </a:r>
          </a:p>
          <a:p>
            <a:r>
              <a:rPr lang="en-AU" dirty="0">
                <a:latin typeface="Times New Roman" panose="02020603050405020304" pitchFamily="18" charset="0"/>
                <a:cs typeface="Times New Roman" panose="02020603050405020304" pitchFamily="18" charset="0"/>
              </a:rPr>
              <a:t>Panel members will be held to account if lives are lost.</a:t>
            </a:r>
          </a:p>
        </p:txBody>
      </p:sp>
    </p:spTree>
    <p:extLst>
      <p:ext uri="{BB962C8B-B14F-4D97-AF65-F5344CB8AC3E}">
        <p14:creationId xmlns:p14="http://schemas.microsoft.com/office/powerpoint/2010/main" val="4175199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style>
          <a:lnRef idx="2">
            <a:schemeClr val="accent3">
              <a:shade val="50000"/>
            </a:schemeClr>
          </a:lnRef>
          <a:fillRef idx="1">
            <a:schemeClr val="accent3"/>
          </a:fillRef>
          <a:effectRef idx="0">
            <a:schemeClr val="accent3"/>
          </a:effectRef>
          <a:fontRef idx="minor">
            <a:schemeClr val="lt1"/>
          </a:fontRef>
        </p:style>
        <p:txBody>
          <a:bodyPr/>
          <a:lstStyle/>
          <a:p>
            <a:r>
              <a:rPr lang="en-AU" dirty="0"/>
              <a:t>Summary</a:t>
            </a:r>
          </a:p>
        </p:txBody>
      </p:sp>
      <p:sp>
        <p:nvSpPr>
          <p:cNvPr id="3" name="Content Placeholder 2"/>
          <p:cNvSpPr>
            <a:spLocks noGrp="1"/>
          </p:cNvSpPr>
          <p:nvPr>
            <p:ph idx="1"/>
          </p:nvPr>
        </p:nvSpPr>
        <p:spPr>
          <a:xfrm>
            <a:off x="457200" y="1268760"/>
            <a:ext cx="8229600" cy="5184576"/>
          </a:xfrm>
        </p:spPr>
        <p:txBody>
          <a:bodyPr>
            <a:normAutofit fontScale="70000" lnSpcReduction="20000"/>
          </a:bodyPr>
          <a:lstStyle/>
          <a:p>
            <a:r>
              <a:rPr lang="en-AU" dirty="0">
                <a:latin typeface="Times New Roman" panose="02020603050405020304" pitchFamily="18" charset="0"/>
                <a:cs typeface="Times New Roman" panose="02020603050405020304" pitchFamily="18" charset="0"/>
              </a:rPr>
              <a:t>We support: </a:t>
            </a:r>
          </a:p>
          <a:p>
            <a:pPr lvl="1"/>
            <a:r>
              <a:rPr lang="en-AU" dirty="0">
                <a:latin typeface="Times New Roman" panose="02020603050405020304" pitchFamily="18" charset="0"/>
                <a:cs typeface="Times New Roman" panose="02020603050405020304" pitchFamily="18" charset="0"/>
              </a:rPr>
              <a:t>R2 zoning on northern portion of site; </a:t>
            </a:r>
          </a:p>
          <a:p>
            <a:pPr lvl="1"/>
            <a:r>
              <a:rPr lang="en-AU" dirty="0">
                <a:latin typeface="Times New Roman" panose="02020603050405020304" pitchFamily="18" charset="0"/>
                <a:cs typeface="Times New Roman" panose="02020603050405020304" pitchFamily="18" charset="0"/>
              </a:rPr>
              <a:t>Inclusion of C2 zoning</a:t>
            </a:r>
          </a:p>
          <a:p>
            <a:r>
              <a:rPr lang="en-AU" dirty="0">
                <a:latin typeface="Times New Roman" panose="02020603050405020304" pitchFamily="18" charset="0"/>
                <a:cs typeface="Times New Roman" panose="02020603050405020304" pitchFamily="18" charset="0"/>
              </a:rPr>
              <a:t>We oppose: </a:t>
            </a:r>
          </a:p>
          <a:p>
            <a:pPr lvl="1"/>
            <a:r>
              <a:rPr lang="en-AU" dirty="0">
                <a:latin typeface="Times New Roman" panose="02020603050405020304" pitchFamily="18" charset="0"/>
                <a:cs typeface="Times New Roman" panose="02020603050405020304" pitchFamily="18" charset="0"/>
              </a:rPr>
              <a:t>R3 zoning on southern portion of site; </a:t>
            </a:r>
          </a:p>
          <a:p>
            <a:pPr lvl="1"/>
            <a:r>
              <a:rPr lang="en-AU" dirty="0">
                <a:latin typeface="Times New Roman" panose="02020603050405020304" pitchFamily="18" charset="0"/>
                <a:cs typeface="Times New Roman" panose="02020603050405020304" pitchFamily="18" charset="0"/>
              </a:rPr>
              <a:t>Proposed increases in building height and  FSR controls</a:t>
            </a:r>
          </a:p>
          <a:p>
            <a:r>
              <a:rPr lang="en-AU" dirty="0">
                <a:latin typeface="Times New Roman" panose="02020603050405020304" pitchFamily="18" charset="0"/>
                <a:cs typeface="Times New Roman" panose="02020603050405020304" pitchFamily="18" charset="0"/>
              </a:rPr>
              <a:t>We are very concerned that: </a:t>
            </a:r>
          </a:p>
          <a:p>
            <a:pPr lvl="1"/>
            <a:r>
              <a:rPr lang="en-AU" dirty="0">
                <a:latin typeface="Times New Roman" panose="02020603050405020304" pitchFamily="18" charset="0"/>
                <a:cs typeface="Times New Roman" panose="02020603050405020304" pitchFamily="18" charset="0"/>
              </a:rPr>
              <a:t>The proposal will put lives at risk and does not comply with Planning for Bushfire Protection 2019</a:t>
            </a:r>
          </a:p>
          <a:p>
            <a:pPr lvl="1"/>
            <a:r>
              <a:rPr lang="en-AU" dirty="0">
                <a:latin typeface="Times New Roman" panose="02020603050405020304" pitchFamily="18" charset="0"/>
                <a:cs typeface="Times New Roman" panose="02020603050405020304" pitchFamily="18" charset="0"/>
              </a:rPr>
              <a:t>Ku-ring-gai Council submission has been ignored and RFS advice is based on outdated data</a:t>
            </a:r>
          </a:p>
          <a:p>
            <a:pPr lvl="1"/>
            <a:r>
              <a:rPr lang="en-AU" dirty="0">
                <a:latin typeface="Times New Roman" panose="02020603050405020304" pitchFamily="18" charset="0"/>
                <a:cs typeface="Times New Roman" panose="02020603050405020304" pitchFamily="18" charset="0"/>
              </a:rPr>
              <a:t>Climate change is not even mentioned in the post-exhibition report</a:t>
            </a:r>
          </a:p>
          <a:p>
            <a:r>
              <a:rPr lang="en-AU" dirty="0">
                <a:latin typeface="Times New Roman" panose="02020603050405020304" pitchFamily="18" charset="0"/>
                <a:cs typeface="Times New Roman" panose="02020603050405020304" pitchFamily="18" charset="0"/>
              </a:rPr>
              <a:t>We ask that the SNPP: </a:t>
            </a:r>
          </a:p>
          <a:p>
            <a:pPr lvl="1"/>
            <a:r>
              <a:rPr lang="en-AU" dirty="0">
                <a:latin typeface="Times New Roman" panose="02020603050405020304" pitchFamily="18" charset="0"/>
                <a:cs typeface="Times New Roman" panose="02020603050405020304" pitchFamily="18" charset="0"/>
              </a:rPr>
              <a:t>Retain R2 zoning across the site, as per its 2018 decision (meaning no townhouses on the southern and eastern perimeter of the site)</a:t>
            </a:r>
          </a:p>
          <a:p>
            <a:pPr lvl="1"/>
            <a:r>
              <a:rPr lang="en-AU" dirty="0">
                <a:latin typeface="Times New Roman" panose="02020603050405020304" pitchFamily="18" charset="0"/>
                <a:cs typeface="Times New Roman" panose="02020603050405020304" pitchFamily="18" charset="0"/>
              </a:rPr>
              <a:t>Include a meaningful APZ/defendable space (e.g. no buildings south of First Ave, per Ku-ring-gai Council submission)</a:t>
            </a:r>
          </a:p>
        </p:txBody>
      </p:sp>
    </p:spTree>
    <p:extLst>
      <p:ext uri="{BB962C8B-B14F-4D97-AF65-F5344CB8AC3E}">
        <p14:creationId xmlns:p14="http://schemas.microsoft.com/office/powerpoint/2010/main" val="3934414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AU" sz="3200" dirty="0"/>
              <a:t>Incorporating natural hazard info is critical to avoid future disasters</a:t>
            </a:r>
            <a:endParaRPr lang="en-AU" sz="3600" dirty="0"/>
          </a:p>
        </p:txBody>
      </p:sp>
      <p:sp>
        <p:nvSpPr>
          <p:cNvPr id="3" name="Content Placeholder 2"/>
          <p:cNvSpPr>
            <a:spLocks noGrp="1"/>
          </p:cNvSpPr>
          <p:nvPr>
            <p:ph idx="1"/>
          </p:nvPr>
        </p:nvSpPr>
        <p:spPr/>
        <p:txBody>
          <a:bodyPr>
            <a:normAutofit/>
          </a:bodyPr>
          <a:lstStyle/>
          <a:p>
            <a:pPr marL="0" indent="0">
              <a:buNone/>
            </a:pPr>
            <a:r>
              <a:rPr lang="en-AU" sz="2800" dirty="0">
                <a:latin typeface="Times New Roman" panose="02020603050405020304" pitchFamily="18" charset="0"/>
                <a:cs typeface="Times New Roman" panose="02020603050405020304" pitchFamily="18" charset="0"/>
              </a:rPr>
              <a:t>“Land-use planning decisions have far reaching and long-lasting consequences as to how exposed and vulnerable the community will be to future natural hazards. Where land-use planning decisions do not effectively incorporate natural hazard risk, future impacts of natural disasters will be higher”. </a:t>
            </a:r>
          </a:p>
          <a:p>
            <a:pPr marL="0" indent="0">
              <a:buNone/>
            </a:pPr>
            <a:endParaRPr lang="en-AU" sz="2800" dirty="0">
              <a:latin typeface="Times New Roman" panose="02020603050405020304" pitchFamily="18" charset="0"/>
              <a:cs typeface="Times New Roman" panose="02020603050405020304" pitchFamily="18" charset="0"/>
            </a:endParaRPr>
          </a:p>
          <a:p>
            <a:pPr marL="1371600" lvl="3" indent="0">
              <a:buNone/>
            </a:pPr>
            <a:r>
              <a:rPr lang="en-AU" dirty="0">
                <a:latin typeface="Times New Roman" panose="02020603050405020304" pitchFamily="18" charset="0"/>
                <a:cs typeface="Times New Roman" panose="02020603050405020304" pitchFamily="18" charset="0"/>
              </a:rPr>
              <a:t>NSW Department of Planning and Environment, </a:t>
            </a:r>
            <a:r>
              <a:rPr lang="en-AU" i="1" dirty="0">
                <a:latin typeface="Times New Roman" panose="02020603050405020304" pitchFamily="18" charset="0"/>
                <a:cs typeface="Times New Roman" panose="02020603050405020304" pitchFamily="18" charset="0"/>
              </a:rPr>
              <a:t>Planning for a more resilient NSW – A strategic guide to planning for natural hazards, </a:t>
            </a:r>
            <a:r>
              <a:rPr lang="en-AU" dirty="0">
                <a:latin typeface="Times New Roman" panose="02020603050405020304" pitchFamily="18" charset="0"/>
                <a:cs typeface="Times New Roman" panose="02020603050405020304" pitchFamily="18" charset="0"/>
              </a:rPr>
              <a:t>November 2021</a:t>
            </a:r>
          </a:p>
        </p:txBody>
      </p:sp>
    </p:spTree>
    <p:extLst>
      <p:ext uri="{BB962C8B-B14F-4D97-AF65-F5344CB8AC3E}">
        <p14:creationId xmlns:p14="http://schemas.microsoft.com/office/powerpoint/2010/main" val="3263304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Autofit/>
          </a:bodyPr>
          <a:lstStyle/>
          <a:p>
            <a:r>
              <a:rPr lang="en-AU" sz="3600" dirty="0"/>
              <a:t>We need to learn lessons from past disasters – not repeat past mistakes</a:t>
            </a:r>
          </a:p>
        </p:txBody>
      </p:sp>
      <p:sp>
        <p:nvSpPr>
          <p:cNvPr id="3" name="Content Placeholder 2"/>
          <p:cNvSpPr>
            <a:spLocks noGrp="1"/>
          </p:cNvSpPr>
          <p:nvPr>
            <p:ph idx="1"/>
          </p:nvPr>
        </p:nvSpPr>
        <p:spPr/>
        <p:txBody>
          <a:bodyPr>
            <a:normAutofit fontScale="85000" lnSpcReduction="20000"/>
          </a:bodyPr>
          <a:lstStyle/>
          <a:p>
            <a:pPr marL="0" indent="0">
              <a:buNone/>
            </a:pPr>
            <a:r>
              <a:rPr lang="en-AU" dirty="0">
                <a:latin typeface="Times New Roman" panose="02020603050405020304" pitchFamily="18" charset="0"/>
                <a:cs typeface="Times New Roman" panose="02020603050405020304" pitchFamily="18" charset="0"/>
              </a:rPr>
              <a:t>The Royal Commission into National Natural Disaster Arrangements stated: </a:t>
            </a:r>
          </a:p>
          <a:p>
            <a:r>
              <a:rPr lang="en-AU" dirty="0">
                <a:latin typeface="Times New Roman" panose="02020603050405020304" pitchFamily="18" charset="0"/>
                <a:cs typeface="Times New Roman" panose="02020603050405020304" pitchFamily="18" charset="0"/>
              </a:rPr>
              <a:t>State and Local governments should “be required to consider present and future natural disaster risk when making land-use planning decisions for new developments”. </a:t>
            </a:r>
          </a:p>
          <a:p>
            <a:r>
              <a:rPr lang="en-AU" dirty="0">
                <a:latin typeface="Times New Roman" panose="02020603050405020304" pitchFamily="18" charset="0"/>
                <a:cs typeface="Times New Roman" panose="02020603050405020304" pitchFamily="18" charset="0"/>
              </a:rPr>
              <a:t>“Good land-use planning decisions can mitigate future risks. </a:t>
            </a:r>
            <a:r>
              <a:rPr lang="en-AU" b="1" dirty="0">
                <a:latin typeface="Times New Roman" panose="02020603050405020304" pitchFamily="18" charset="0"/>
                <a:cs typeface="Times New Roman" panose="02020603050405020304" pitchFamily="18" charset="0"/>
              </a:rPr>
              <a:t>Decisions about new developments should be based on the best information available on current and future risks</a:t>
            </a:r>
            <a:r>
              <a:rPr lang="en-AU" dirty="0">
                <a:latin typeface="Times New Roman" panose="02020603050405020304" pitchFamily="18" charset="0"/>
                <a:cs typeface="Times New Roman" panose="02020603050405020304" pitchFamily="18" charset="0"/>
              </a:rPr>
              <a:t>.”</a:t>
            </a:r>
          </a:p>
          <a:p>
            <a:pPr marL="0" indent="0">
              <a:buNone/>
            </a:pPr>
            <a:r>
              <a:rPr lang="en-AU" dirty="0">
                <a:latin typeface="Times New Roman" panose="02020603050405020304" pitchFamily="18" charset="0"/>
                <a:cs typeface="Times New Roman" panose="02020603050405020304" pitchFamily="18" charset="0"/>
              </a:rPr>
              <a:t>The best information available in this case is the Council submission, not the </a:t>
            </a:r>
            <a:r>
              <a:rPr lang="en-AU" dirty="0" err="1">
                <a:latin typeface="Times New Roman" panose="02020603050405020304" pitchFamily="18" charset="0"/>
                <a:cs typeface="Times New Roman" panose="02020603050405020304" pitchFamily="18" charset="0"/>
              </a:rPr>
              <a:t>BlackAsh</a:t>
            </a:r>
            <a:r>
              <a:rPr lang="en-AU" dirty="0">
                <a:latin typeface="Times New Roman" panose="02020603050405020304" pitchFamily="18" charset="0"/>
                <a:cs typeface="Times New Roman" panose="02020603050405020304" pitchFamily="18" charset="0"/>
              </a:rPr>
              <a:t> material.</a:t>
            </a:r>
          </a:p>
        </p:txBody>
      </p:sp>
    </p:spTree>
    <p:extLst>
      <p:ext uri="{BB962C8B-B14F-4D97-AF65-F5344CB8AC3E}">
        <p14:creationId xmlns:p14="http://schemas.microsoft.com/office/powerpoint/2010/main" val="2467984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936104"/>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AU" sz="3600" dirty="0"/>
              <a:t>RFS advice ignores Council submission</a:t>
            </a:r>
          </a:p>
        </p:txBody>
      </p:sp>
      <p:sp>
        <p:nvSpPr>
          <p:cNvPr id="3" name="Content Placeholder 2"/>
          <p:cNvSpPr>
            <a:spLocks noGrp="1"/>
          </p:cNvSpPr>
          <p:nvPr>
            <p:ph idx="1"/>
          </p:nvPr>
        </p:nvSpPr>
        <p:spPr>
          <a:xfrm>
            <a:off x="251520" y="1052736"/>
            <a:ext cx="8640960" cy="5616624"/>
          </a:xfrm>
        </p:spPr>
        <p:txBody>
          <a:bodyPr>
            <a:noAutofit/>
          </a:bodyPr>
          <a:lstStyle/>
          <a:p>
            <a:r>
              <a:rPr lang="en-AU" sz="1800" dirty="0">
                <a:latin typeface="Times New Roman" panose="02020603050405020304" pitchFamily="18" charset="0"/>
                <a:cs typeface="Times New Roman" panose="02020603050405020304" pitchFamily="18" charset="0"/>
              </a:rPr>
              <a:t>RFS’s position of “no objection” to the proposal is based on </a:t>
            </a:r>
            <a:r>
              <a:rPr lang="en-AU" sz="1800" dirty="0" err="1">
                <a:latin typeface="Times New Roman" panose="02020603050405020304" pitchFamily="18" charset="0"/>
                <a:cs typeface="Times New Roman" panose="02020603050405020304" pitchFamily="18" charset="0"/>
              </a:rPr>
              <a:t>BlackAsh</a:t>
            </a:r>
            <a:r>
              <a:rPr lang="en-AU" sz="1800" dirty="0">
                <a:latin typeface="Times New Roman" panose="02020603050405020304" pitchFamily="18" charset="0"/>
                <a:cs typeface="Times New Roman" panose="02020603050405020304" pitchFamily="18" charset="0"/>
              </a:rPr>
              <a:t> advice which lacks an evidence base, other than outdated Council reports from 2012 and 2015.</a:t>
            </a:r>
          </a:p>
          <a:p>
            <a:r>
              <a:rPr lang="en-AU" sz="1800" dirty="0">
                <a:latin typeface="Times New Roman" panose="02020603050405020304" pitchFamily="18" charset="0"/>
                <a:cs typeface="Times New Roman" panose="02020603050405020304" pitchFamily="18" charset="0"/>
              </a:rPr>
              <a:t>Ku-ring-gai Council’s submission contains up to date and site specific modelling about the level of risk impacting the Lourdes site. It comprehensively contradicts the </a:t>
            </a:r>
            <a:r>
              <a:rPr lang="en-AU" sz="1800" dirty="0" err="1">
                <a:latin typeface="Times New Roman" panose="02020603050405020304" pitchFamily="18" charset="0"/>
                <a:cs typeface="Times New Roman" panose="02020603050405020304" pitchFamily="18" charset="0"/>
              </a:rPr>
              <a:t>BlackAsh</a:t>
            </a:r>
            <a:r>
              <a:rPr lang="en-AU" sz="1800" dirty="0">
                <a:latin typeface="Times New Roman" panose="02020603050405020304" pitchFamily="18" charset="0"/>
                <a:cs typeface="Times New Roman" panose="02020603050405020304" pitchFamily="18" charset="0"/>
              </a:rPr>
              <a:t> material but the Council analysis has been ignored.</a:t>
            </a:r>
          </a:p>
          <a:p>
            <a:r>
              <a:rPr lang="en-AU" sz="1800" dirty="0">
                <a:latin typeface="Times New Roman" panose="02020603050405020304" pitchFamily="18" charset="0"/>
                <a:cs typeface="Times New Roman" panose="02020603050405020304" pitchFamily="18" charset="0"/>
              </a:rPr>
              <a:t>FOKE made a GIPA application to RFS to seek evidence that RFS had considered the Council submission. NO EVIDENCE WAS PRODUCED.</a:t>
            </a:r>
          </a:p>
          <a:p>
            <a:r>
              <a:rPr lang="en-AU" sz="1800" dirty="0">
                <a:latin typeface="Times New Roman" panose="02020603050405020304" pitchFamily="18" charset="0"/>
                <a:cs typeface="Times New Roman" panose="02020603050405020304" pitchFamily="18" charset="0"/>
              </a:rPr>
              <a:t>We expressed our concern to Commissioner, noting that RFS advice was likely to determine the matter. He stated in reply that </a:t>
            </a:r>
          </a:p>
          <a:p>
            <a:pPr marL="400050" lvl="1" indent="0">
              <a:buNone/>
            </a:pPr>
            <a:r>
              <a:rPr lang="en-AU" sz="1600" dirty="0">
                <a:latin typeface="Times New Roman" panose="02020603050405020304" pitchFamily="18" charset="0"/>
                <a:cs typeface="Times New Roman" panose="02020603050405020304" pitchFamily="18" charset="0"/>
              </a:rPr>
              <a:t>“It is premature to speculate on the decision of the SNPP which, as the relevant authority in this matter, will be informed by all submissions and comments made throughout the gateway planning process in arriving at its determination”.</a:t>
            </a:r>
          </a:p>
          <a:p>
            <a:r>
              <a:rPr lang="en-AU" sz="1800" dirty="0">
                <a:latin typeface="Times New Roman" panose="02020603050405020304" pitchFamily="18" charset="0"/>
                <a:cs typeface="Times New Roman" panose="02020603050405020304" pitchFamily="18" charset="0"/>
              </a:rPr>
              <a:t>We urge you to do just this.  Please don’t just accept the RFS position. Please consider the Council submission carefully and don’t rely on inadequate and misleading summaries of it produced by FPD and DPE. They fail to mention key conclusions and recommendations – </a:t>
            </a:r>
            <a:r>
              <a:rPr lang="en-AU" sz="1800" dirty="0" err="1">
                <a:latin typeface="Times New Roman" panose="02020603050405020304" pitchFamily="18" charset="0"/>
                <a:cs typeface="Times New Roman" panose="02020603050405020304" pitchFamily="18" charset="0"/>
              </a:rPr>
              <a:t>eg</a:t>
            </a:r>
            <a:r>
              <a:rPr lang="en-AU" sz="1800" dirty="0">
                <a:latin typeface="Times New Roman" panose="02020603050405020304" pitchFamily="18" charset="0"/>
                <a:cs typeface="Times New Roman" panose="02020603050405020304" pitchFamily="18" charset="0"/>
              </a:rPr>
              <a:t> that the proposal lacks strategic merit, that it would be negligent to approve the proposal, that no development should occur south of First Ave, and that townhouses are an inappropriate housing type.</a:t>
            </a:r>
          </a:p>
          <a:p>
            <a:r>
              <a:rPr lang="en-AU" sz="1800" dirty="0">
                <a:latin typeface="Times New Roman" panose="02020603050405020304" pitchFamily="18" charset="0"/>
                <a:cs typeface="Times New Roman" panose="02020603050405020304" pitchFamily="18" charset="0"/>
              </a:rPr>
              <a:t>The SNPP cannot ignore Council’s submission. It is legally required to make a reasonable decision based on all the relevant material before it. </a:t>
            </a:r>
            <a:endParaRPr lang="en-A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3988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r>
              <a:rPr lang="en-AU" dirty="0"/>
              <a:t>Lourdes site: never impacted by fire?</a:t>
            </a:r>
          </a:p>
        </p:txBody>
      </p:sp>
      <p:sp>
        <p:nvSpPr>
          <p:cNvPr id="3" name="Content Placeholder 2"/>
          <p:cNvSpPr>
            <a:spLocks noGrp="1"/>
          </p:cNvSpPr>
          <p:nvPr>
            <p:ph idx="1"/>
          </p:nvPr>
        </p:nvSpPr>
        <p:spPr>
          <a:xfrm>
            <a:off x="457200" y="1135285"/>
            <a:ext cx="8229600" cy="4525963"/>
          </a:xfrm>
        </p:spPr>
        <p:txBody>
          <a:bodyPr>
            <a:noAutofit/>
          </a:bodyPr>
          <a:lstStyle/>
          <a:p>
            <a:r>
              <a:rPr lang="en-AU" sz="2000" dirty="0">
                <a:latin typeface="Times New Roman" panose="02020603050405020304" pitchFamily="18" charset="0"/>
                <a:cs typeface="Times New Roman" panose="02020603050405020304" pitchFamily="18" charset="0"/>
              </a:rPr>
              <a:t>These next slides seek to demonstrate that the Council submission comprehensively contradicts the </a:t>
            </a:r>
            <a:r>
              <a:rPr lang="en-AU" sz="2000" dirty="0" err="1">
                <a:latin typeface="Times New Roman" panose="02020603050405020304" pitchFamily="18" charset="0"/>
                <a:cs typeface="Times New Roman" panose="02020603050405020304" pitchFamily="18" charset="0"/>
              </a:rPr>
              <a:t>BlackAsh</a:t>
            </a:r>
            <a:r>
              <a:rPr lang="en-AU" sz="2000" dirty="0">
                <a:latin typeface="Times New Roman" panose="02020603050405020304" pitchFamily="18" charset="0"/>
                <a:cs typeface="Times New Roman" panose="02020603050405020304" pitchFamily="18" charset="0"/>
              </a:rPr>
              <a:t> Advice with respect to degree of fire risk, adequacy of approach etc. </a:t>
            </a:r>
          </a:p>
          <a:p>
            <a:r>
              <a:rPr lang="en-AU" sz="2000" dirty="0">
                <a:latin typeface="Times New Roman" panose="02020603050405020304" pitchFamily="18" charset="0"/>
                <a:cs typeface="Times New Roman" panose="02020603050405020304" pitchFamily="18" charset="0"/>
              </a:rPr>
              <a:t>These inconsistencies have not been acknowledged by the proponent’s consultants (</a:t>
            </a:r>
            <a:r>
              <a:rPr lang="en-AU" sz="2000" dirty="0" err="1">
                <a:latin typeface="Times New Roman" panose="02020603050405020304" pitchFamily="18" charset="0"/>
                <a:cs typeface="Times New Roman" panose="02020603050405020304" pitchFamily="18" charset="0"/>
              </a:rPr>
              <a:t>BlackAsh</a:t>
            </a:r>
            <a:r>
              <a:rPr lang="en-AU" sz="2000" dirty="0">
                <a:latin typeface="Times New Roman" panose="02020603050405020304" pitchFamily="18" charset="0"/>
                <a:cs typeface="Times New Roman" panose="02020603050405020304" pitchFamily="18" charset="0"/>
              </a:rPr>
              <a:t> and FPD), the RFS or the post exhibition report.</a:t>
            </a:r>
          </a:p>
          <a:p>
            <a:r>
              <a:rPr lang="en-AU" sz="2000" dirty="0" err="1">
                <a:latin typeface="Times New Roman" panose="02020603050405020304" pitchFamily="18" charset="0"/>
                <a:cs typeface="Times New Roman" panose="02020603050405020304" pitchFamily="18" charset="0"/>
              </a:rPr>
              <a:t>BlackAsh</a:t>
            </a:r>
            <a:r>
              <a:rPr lang="en-AU" sz="2000" dirty="0">
                <a:latin typeface="Times New Roman" panose="02020603050405020304" pitchFamily="18" charset="0"/>
                <a:cs typeface="Times New Roman" panose="02020603050405020304" pitchFamily="18" charset="0"/>
              </a:rPr>
              <a:t> Addendum (p11) states the subject land is “in a locality that has </a:t>
            </a:r>
            <a:r>
              <a:rPr lang="en-AU" sz="2000" b="1" dirty="0">
                <a:latin typeface="Times New Roman" panose="02020603050405020304" pitchFamily="18" charset="0"/>
                <a:cs typeface="Times New Roman" panose="02020603050405020304" pitchFamily="18" charset="0"/>
              </a:rPr>
              <a:t>not had widespread wildfire </a:t>
            </a:r>
            <a:r>
              <a:rPr lang="en-AU" sz="2000" dirty="0">
                <a:latin typeface="Times New Roman" panose="02020603050405020304" pitchFamily="18" charset="0"/>
                <a:cs typeface="Times New Roman" panose="02020603050405020304" pitchFamily="18" charset="0"/>
              </a:rPr>
              <a:t>(nothing within two kilometres of the site)”</a:t>
            </a:r>
          </a:p>
          <a:p>
            <a:r>
              <a:rPr lang="en-AU" sz="2000" dirty="0">
                <a:latin typeface="Times New Roman" panose="02020603050405020304" pitchFamily="18" charset="0"/>
                <a:cs typeface="Times New Roman" panose="02020603050405020304" pitchFamily="18" charset="0"/>
              </a:rPr>
              <a:t>By contrast, the Council submission (p80) notes “the </a:t>
            </a:r>
            <a:r>
              <a:rPr lang="en-AU" sz="2000" b="1" dirty="0">
                <a:latin typeface="Times New Roman" panose="02020603050405020304" pitchFamily="18" charset="0"/>
                <a:cs typeface="Times New Roman" panose="02020603050405020304" pitchFamily="18" charset="0"/>
              </a:rPr>
              <a:t>site was impacted, and engulfed, by fire in the 1950</a:t>
            </a:r>
            <a:r>
              <a:rPr lang="en-AU" sz="2000" dirty="0">
                <a:latin typeface="Times New Roman" panose="02020603050405020304" pitchFamily="18" charset="0"/>
                <a:cs typeface="Times New Roman" panose="02020603050405020304" pitchFamily="18" charset="0"/>
              </a:rPr>
              <a:t>’s”. </a:t>
            </a:r>
          </a:p>
          <a:p>
            <a:r>
              <a:rPr lang="en-AU" sz="2000" dirty="0">
                <a:latin typeface="Times New Roman" panose="02020603050405020304" pitchFamily="18" charset="0"/>
                <a:cs typeface="Times New Roman" panose="02020603050405020304" pitchFamily="18" charset="0"/>
              </a:rPr>
              <a:t>SMH extracts included in other submissions also contradict </a:t>
            </a:r>
            <a:r>
              <a:rPr lang="en-AU" sz="2000" dirty="0" err="1">
                <a:latin typeface="Times New Roman" panose="02020603050405020304" pitchFamily="18" charset="0"/>
                <a:cs typeface="Times New Roman" panose="02020603050405020304" pitchFamily="18" charset="0"/>
              </a:rPr>
              <a:t>BlackAsh's</a:t>
            </a:r>
            <a:r>
              <a:rPr lang="en-AU" sz="2000" dirty="0">
                <a:latin typeface="Times New Roman" panose="02020603050405020304" pitchFamily="18" charset="0"/>
                <a:cs typeface="Times New Roman" panose="02020603050405020304" pitchFamily="18" charset="0"/>
              </a:rPr>
              <a:t> assertion.</a:t>
            </a:r>
          </a:p>
          <a:p>
            <a:r>
              <a:rPr lang="en-AU" sz="2000" dirty="0">
                <a:latin typeface="Times New Roman" panose="02020603050405020304" pitchFamily="18" charset="0"/>
                <a:cs typeface="Times New Roman" panose="02020603050405020304" pitchFamily="18" charset="0"/>
              </a:rPr>
              <a:t>FPD response to submissions ignores the Council material, simply repeating the </a:t>
            </a:r>
            <a:r>
              <a:rPr lang="en-AU" sz="2000" dirty="0" err="1">
                <a:latin typeface="Times New Roman" panose="02020603050405020304" pitchFamily="18" charset="0"/>
                <a:cs typeface="Times New Roman" panose="02020603050405020304" pitchFamily="18" charset="0"/>
              </a:rPr>
              <a:t>BlackAsh</a:t>
            </a:r>
            <a:r>
              <a:rPr lang="en-AU" sz="2000" dirty="0">
                <a:latin typeface="Times New Roman" panose="02020603050405020304" pitchFamily="18" charset="0"/>
                <a:cs typeface="Times New Roman" panose="02020603050405020304" pitchFamily="18" charset="0"/>
              </a:rPr>
              <a:t> assertion that “The site is in a locality that has </a:t>
            </a:r>
            <a:r>
              <a:rPr lang="en-AU" sz="2000" b="1" dirty="0">
                <a:latin typeface="Times New Roman" panose="02020603050405020304" pitchFamily="18" charset="0"/>
                <a:cs typeface="Times New Roman" panose="02020603050405020304" pitchFamily="18" charset="0"/>
              </a:rPr>
              <a:t>not had widespread wildfire </a:t>
            </a:r>
            <a:r>
              <a:rPr lang="en-AU" sz="2000" dirty="0">
                <a:latin typeface="Times New Roman" panose="02020603050405020304" pitchFamily="18" charset="0"/>
                <a:cs typeface="Times New Roman" panose="02020603050405020304" pitchFamily="18" charset="0"/>
              </a:rPr>
              <a:t>(nothing within 2km of the site)” (p42) </a:t>
            </a:r>
          </a:p>
          <a:p>
            <a:r>
              <a:rPr lang="en-AU" sz="2000" dirty="0" err="1">
                <a:latin typeface="Times New Roman" panose="02020603050405020304" pitchFamily="18" charset="0"/>
                <a:cs typeface="Times New Roman" panose="02020603050405020304" pitchFamily="18" charset="0"/>
              </a:rPr>
              <a:t>BlackAsh’s</a:t>
            </a:r>
            <a:r>
              <a:rPr lang="en-AU" sz="2000" dirty="0">
                <a:latin typeface="Times New Roman" panose="02020603050405020304" pitchFamily="18" charset="0"/>
                <a:cs typeface="Times New Roman" panose="02020603050405020304" pitchFamily="18" charset="0"/>
              </a:rPr>
              <a:t> December 2022 Addendum (on which the RFS position is based) makes this assertion repeatedly, ignoring the Council submission which was made public in October 2022</a:t>
            </a:r>
          </a:p>
        </p:txBody>
      </p:sp>
    </p:spTree>
    <p:extLst>
      <p:ext uri="{BB962C8B-B14F-4D97-AF65-F5344CB8AC3E}">
        <p14:creationId xmlns:p14="http://schemas.microsoft.com/office/powerpoint/2010/main" val="2074092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AU" sz="3200" dirty="0"/>
              <a:t>Expert modelling says Lourdes site is high risk</a:t>
            </a:r>
          </a:p>
        </p:txBody>
      </p:sp>
      <p:sp>
        <p:nvSpPr>
          <p:cNvPr id="3" name="Content Placeholder 2"/>
          <p:cNvSpPr>
            <a:spLocks noGrp="1"/>
          </p:cNvSpPr>
          <p:nvPr>
            <p:ph idx="1"/>
          </p:nvPr>
        </p:nvSpPr>
        <p:spPr/>
        <p:txBody>
          <a:bodyPr/>
          <a:lstStyle/>
          <a:p>
            <a:endParaRPr lang="en-AU"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1146" y="1700808"/>
            <a:ext cx="8203302" cy="540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1146" y="954222"/>
            <a:ext cx="8203302" cy="7465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49040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AU" sz="3600" dirty="0"/>
              <a:t>DPE report is not even handed</a:t>
            </a:r>
          </a:p>
        </p:txBody>
      </p:sp>
      <p:sp>
        <p:nvSpPr>
          <p:cNvPr id="3" name="Content Placeholder 2"/>
          <p:cNvSpPr>
            <a:spLocks noGrp="1"/>
          </p:cNvSpPr>
          <p:nvPr>
            <p:ph idx="1"/>
          </p:nvPr>
        </p:nvSpPr>
        <p:spPr>
          <a:xfrm>
            <a:off x="457200" y="1340768"/>
            <a:ext cx="8229600" cy="4785395"/>
          </a:xfrm>
        </p:spPr>
        <p:txBody>
          <a:bodyPr>
            <a:noAutofit/>
          </a:bodyPr>
          <a:lstStyle/>
          <a:p>
            <a:r>
              <a:rPr lang="en-AU" sz="1600" dirty="0">
                <a:latin typeface="Times New Roman" panose="02020603050405020304" pitchFamily="18" charset="0"/>
                <a:cs typeface="Times New Roman" panose="02020603050405020304" pitchFamily="18" charset="0"/>
              </a:rPr>
              <a:t>We are not surprised when a proponent’s consultant presents information in a way that favours the proponent, but it is alarming to see this bias in the DPE report. There is a notable lack of transparency and accuracy. For example, the report cites the 2018 SNPP decision that the proposal has strategic and site specific merit even though DPE knows that the proposal has changed  significantly and the basis of those decisions no longer applies.</a:t>
            </a:r>
          </a:p>
          <a:p>
            <a:r>
              <a:rPr lang="en-AU" sz="1600" dirty="0">
                <a:latin typeface="Times New Roman" panose="02020603050405020304" pitchFamily="18" charset="0"/>
                <a:cs typeface="Times New Roman" panose="02020603050405020304" pitchFamily="18" charset="0"/>
              </a:rPr>
              <a:t>The FPD response to submissions and the DPE report fail to mention key Council conclusions and recommendations, e.g. that </a:t>
            </a:r>
            <a:r>
              <a:rPr lang="en-AU" sz="1600" b="1" dirty="0">
                <a:latin typeface="Times New Roman" panose="02020603050405020304" pitchFamily="18" charset="0"/>
                <a:cs typeface="Times New Roman" panose="02020603050405020304" pitchFamily="18" charset="0"/>
              </a:rPr>
              <a:t>it would be negligent to approve the proposal</a:t>
            </a:r>
            <a:r>
              <a:rPr lang="en-AU" sz="1600" dirty="0">
                <a:latin typeface="Times New Roman" panose="02020603050405020304" pitchFamily="18" charset="0"/>
                <a:cs typeface="Times New Roman" panose="02020603050405020304" pitchFamily="18" charset="0"/>
              </a:rPr>
              <a:t>, that there </a:t>
            </a:r>
            <a:r>
              <a:rPr lang="en-AU" sz="1600" b="1" dirty="0">
                <a:latin typeface="Times New Roman" panose="02020603050405020304" pitchFamily="18" charset="0"/>
                <a:cs typeface="Times New Roman" panose="02020603050405020304" pitchFamily="18" charset="0"/>
              </a:rPr>
              <a:t>should be no development past First Ave</a:t>
            </a:r>
            <a:r>
              <a:rPr lang="en-AU" sz="1600" dirty="0">
                <a:latin typeface="Times New Roman" panose="02020603050405020304" pitchFamily="18" charset="0"/>
                <a:cs typeface="Times New Roman" panose="02020603050405020304" pitchFamily="18" charset="0"/>
              </a:rPr>
              <a:t>, and that </a:t>
            </a:r>
            <a:r>
              <a:rPr lang="en-AU" sz="1600" b="1" dirty="0">
                <a:latin typeface="Times New Roman" panose="02020603050405020304" pitchFamily="18" charset="0"/>
                <a:cs typeface="Times New Roman" panose="02020603050405020304" pitchFamily="18" charset="0"/>
              </a:rPr>
              <a:t>townhouses </a:t>
            </a:r>
            <a:r>
              <a:rPr lang="en-AU" sz="1600" dirty="0">
                <a:latin typeface="Times New Roman" panose="02020603050405020304" pitchFamily="18" charset="0"/>
                <a:cs typeface="Times New Roman" panose="02020603050405020304" pitchFamily="18" charset="0"/>
              </a:rPr>
              <a:t>on the southern portion </a:t>
            </a:r>
            <a:r>
              <a:rPr lang="en-AU" sz="1600" b="1" dirty="0">
                <a:latin typeface="Times New Roman" panose="02020603050405020304" pitchFamily="18" charset="0"/>
                <a:cs typeface="Times New Roman" panose="02020603050405020304" pitchFamily="18" charset="0"/>
              </a:rPr>
              <a:t>are not an appropriate building type</a:t>
            </a:r>
            <a:r>
              <a:rPr lang="en-AU" sz="1600" dirty="0">
                <a:latin typeface="Times New Roman" panose="02020603050405020304" pitchFamily="18" charset="0"/>
                <a:cs typeface="Times New Roman" panose="02020603050405020304" pitchFamily="18" charset="0"/>
              </a:rPr>
              <a:t>. The DPE summary of the Council submission (p11) also fails to mention the lack of strategic merit which is detailed extensively in the Council submission.</a:t>
            </a:r>
          </a:p>
          <a:p>
            <a:r>
              <a:rPr lang="en-AU" sz="1600" dirty="0">
                <a:latin typeface="Times New Roman" panose="02020603050405020304" pitchFamily="18" charset="0"/>
                <a:cs typeface="Times New Roman" panose="02020603050405020304" pitchFamily="18" charset="0"/>
              </a:rPr>
              <a:t>The DPE report seeks to downplay Council concerns, copying text from its submission but changing key words: e.g. “serious failings” in Council sub (p31) becomes “inadequacies” in DPE report (p16)</a:t>
            </a:r>
          </a:p>
          <a:p>
            <a:r>
              <a:rPr lang="en-AU" sz="1600" dirty="0">
                <a:latin typeface="Times New Roman" panose="02020603050405020304" pitchFamily="18" charset="0"/>
                <a:cs typeface="Times New Roman" panose="02020603050405020304" pitchFamily="18" charset="0"/>
              </a:rPr>
              <a:t>We are shocked to read DPE’s conclusion that “No issues raised  by Council prevent the progression of the planning proposal to finalisation. “ (p12)</a:t>
            </a:r>
          </a:p>
          <a:p>
            <a:r>
              <a:rPr lang="en-AU" sz="1600" dirty="0">
                <a:latin typeface="Times New Roman" panose="02020603050405020304" pitchFamily="18" charset="0"/>
                <a:cs typeface="Times New Roman" panose="02020603050405020304" pitchFamily="18" charset="0"/>
              </a:rPr>
              <a:t>The DPE report also seeks to lend RFS position credibility, e.g. it describes RFS as making “several submissions”. (p16) </a:t>
            </a:r>
            <a:r>
              <a:rPr lang="en-AU" sz="1600" dirty="0">
                <a:solidFill>
                  <a:srgbClr val="FF0000"/>
                </a:solidFill>
                <a:latin typeface="Times New Roman" panose="02020603050405020304" pitchFamily="18" charset="0"/>
                <a:cs typeface="Times New Roman" panose="02020603050405020304" pitchFamily="18" charset="0"/>
              </a:rPr>
              <a:t> </a:t>
            </a:r>
            <a:r>
              <a:rPr lang="en-AU" sz="1600" dirty="0">
                <a:latin typeface="Times New Roman" panose="02020603050405020304" pitchFamily="18" charset="0"/>
                <a:cs typeface="Times New Roman" panose="02020603050405020304" pitchFamily="18" charset="0"/>
              </a:rPr>
              <a:t>In fact, the RFS made 2 submissions and its advice in those submissions comprised just 6 dot points. </a:t>
            </a:r>
          </a:p>
        </p:txBody>
      </p:sp>
    </p:spTree>
    <p:extLst>
      <p:ext uri="{BB962C8B-B14F-4D97-AF65-F5344CB8AC3E}">
        <p14:creationId xmlns:p14="http://schemas.microsoft.com/office/powerpoint/2010/main" val="162597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AU" sz="4000" dirty="0"/>
              <a:t>Gateway conditions are not met</a:t>
            </a:r>
          </a:p>
        </p:txBody>
      </p:sp>
      <p:sp>
        <p:nvSpPr>
          <p:cNvPr id="3" name="Content Placeholder 2"/>
          <p:cNvSpPr>
            <a:spLocks noGrp="1"/>
          </p:cNvSpPr>
          <p:nvPr>
            <p:ph idx="1"/>
          </p:nvPr>
        </p:nvSpPr>
        <p:spPr/>
        <p:txBody>
          <a:bodyPr>
            <a:normAutofit fontScale="70000" lnSpcReduction="20000"/>
          </a:bodyPr>
          <a:lstStyle/>
          <a:p>
            <a:r>
              <a:rPr lang="en-AU" dirty="0">
                <a:latin typeface="Times New Roman" panose="02020603050405020304" pitchFamily="18" charset="0"/>
                <a:cs typeface="Times New Roman" panose="02020603050405020304" pitchFamily="18" charset="0"/>
              </a:rPr>
              <a:t>The DPE report also glosses over issues, e.g.: it says that Gateway Condition 3 is met but this is not correct. The RFS was required to “specifically determine”  whether townhouses were appropriate but it has not done so, saying it requires further information. Council submission deals with this and concludes townhouses are not appropriate.</a:t>
            </a:r>
          </a:p>
          <a:p>
            <a:r>
              <a:rPr lang="en-AU" dirty="0">
                <a:latin typeface="Times New Roman" panose="02020603050405020304" pitchFamily="18" charset="0"/>
                <a:cs typeface="Times New Roman" panose="02020603050405020304" pitchFamily="18" charset="0"/>
              </a:rPr>
              <a:t>DPE asserts that the RFS reply (re needing more information) meets the intent of the condition. Clearly, this is not the case.  </a:t>
            </a:r>
          </a:p>
          <a:p>
            <a:r>
              <a:rPr lang="en-AU" dirty="0">
                <a:latin typeface="Times New Roman" panose="02020603050405020304" pitchFamily="18" charset="0"/>
                <a:cs typeface="Times New Roman" panose="02020603050405020304" pitchFamily="18" charset="0"/>
              </a:rPr>
              <a:t>DPE was alerted to the fact that </a:t>
            </a:r>
            <a:r>
              <a:rPr lang="en-AU" dirty="0" err="1">
                <a:latin typeface="Times New Roman" panose="02020603050405020304" pitchFamily="18" charset="0"/>
                <a:cs typeface="Times New Roman" panose="02020603050405020304" pitchFamily="18" charset="0"/>
              </a:rPr>
              <a:t>TfNSW’s</a:t>
            </a:r>
            <a:r>
              <a:rPr lang="en-AU" dirty="0">
                <a:latin typeface="Times New Roman" panose="02020603050405020304" pitchFamily="18" charset="0"/>
                <a:cs typeface="Times New Roman" panose="02020603050405020304" pitchFamily="18" charset="0"/>
              </a:rPr>
              <a:t> submission contained a manifest error because it referred only to traffic generated by the retirement village and did not acknowledge the 63 townhouses. </a:t>
            </a:r>
          </a:p>
          <a:p>
            <a:r>
              <a:rPr lang="en-AU" dirty="0">
                <a:latin typeface="Times New Roman" panose="02020603050405020304" pitchFamily="18" charset="0"/>
                <a:cs typeface="Times New Roman" panose="02020603050405020304" pitchFamily="18" charset="0"/>
              </a:rPr>
              <a:t>Despite knowing this, the DPE report accepts the </a:t>
            </a:r>
            <a:r>
              <a:rPr lang="en-AU" dirty="0" err="1">
                <a:latin typeface="Times New Roman" panose="02020603050405020304" pitchFamily="18" charset="0"/>
                <a:cs typeface="Times New Roman" panose="02020603050405020304" pitchFamily="18" charset="0"/>
              </a:rPr>
              <a:t>TfNSW</a:t>
            </a:r>
            <a:r>
              <a:rPr lang="en-AU" dirty="0">
                <a:latin typeface="Times New Roman" panose="02020603050405020304" pitchFamily="18" charset="0"/>
                <a:cs typeface="Times New Roman" panose="02020603050405020304" pitchFamily="18" charset="0"/>
              </a:rPr>
              <a:t> advice and even describes it as saying there are no evacuation issues. The Advice does not even mention evacuation.</a:t>
            </a:r>
          </a:p>
          <a:p>
            <a:r>
              <a:rPr lang="en-AU" dirty="0">
                <a:latin typeface="Times New Roman" panose="02020603050405020304" pitchFamily="18" charset="0"/>
                <a:cs typeface="Times New Roman" panose="02020603050405020304" pitchFamily="18" charset="0"/>
              </a:rPr>
              <a:t>This is very concerning.</a:t>
            </a:r>
          </a:p>
          <a:p>
            <a:endParaRPr lang="en-AU" dirty="0"/>
          </a:p>
        </p:txBody>
      </p:sp>
    </p:spTree>
    <p:extLst>
      <p:ext uri="{BB962C8B-B14F-4D97-AF65-F5344CB8AC3E}">
        <p14:creationId xmlns:p14="http://schemas.microsoft.com/office/powerpoint/2010/main" val="40911540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1210</TotalTime>
  <Words>1458</Words>
  <Application>Microsoft Office PowerPoint</Application>
  <PresentationFormat>On-screen Show (4:3)</PresentationFormat>
  <Paragraphs>70</Paragraphs>
  <Slides>10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Office Theme</vt:lpstr>
      <vt:lpstr>Presentation to SNPP Kathy Cowley, President, FOKE</vt:lpstr>
      <vt:lpstr>Summary</vt:lpstr>
      <vt:lpstr>Incorporating natural hazard info is critical to avoid future disasters</vt:lpstr>
      <vt:lpstr>We need to learn lessons from past disasters – not repeat past mistakes</vt:lpstr>
      <vt:lpstr>RFS advice ignores Council submission</vt:lpstr>
      <vt:lpstr>Lourdes site: never impacted by fire?</vt:lpstr>
      <vt:lpstr>Expert modelling says Lourdes site is high risk</vt:lpstr>
      <vt:lpstr>DPE report is not even handed</vt:lpstr>
      <vt:lpstr>Gateway conditions are not met</vt:lpstr>
      <vt:lpstr>Conclusion – keep R2, reduce HOB, FSR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katybrady</dc:creator>
  <cp:lastModifiedBy>Janine Kitson</cp:lastModifiedBy>
  <cp:revision>29</cp:revision>
  <dcterms:created xsi:type="dcterms:W3CDTF">2023-12-13T13:22:37Z</dcterms:created>
  <dcterms:modified xsi:type="dcterms:W3CDTF">2024-07-03T08:48:59Z</dcterms:modified>
</cp:coreProperties>
</file>